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56" r:id="rId2"/>
    <p:sldId id="270" r:id="rId3"/>
    <p:sldId id="287" r:id="rId4"/>
    <p:sldId id="266" r:id="rId5"/>
    <p:sldId id="288" r:id="rId6"/>
    <p:sldId id="261" r:id="rId7"/>
    <p:sldId id="280" r:id="rId8"/>
    <p:sldId id="281" r:id="rId9"/>
    <p:sldId id="258" r:id="rId10"/>
    <p:sldId id="289" r:id="rId11"/>
    <p:sldId id="290" r:id="rId12"/>
    <p:sldId id="291" r:id="rId13"/>
    <p:sldId id="282" r:id="rId14"/>
    <p:sldId id="265" r:id="rId15"/>
    <p:sldId id="284" r:id="rId16"/>
    <p:sldId id="276" r:id="rId17"/>
    <p:sldId id="268" r:id="rId18"/>
    <p:sldId id="283" r:id="rId19"/>
    <p:sldId id="285" r:id="rId20"/>
    <p:sldId id="286" r:id="rId21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0000"/>
    <a:srgbClr val="7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11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AF0419-0B01-42C9-BF8C-1EC4BC27D789}" type="datetimeFigureOut">
              <a:rPr lang="sk-SK" smtClean="0"/>
              <a:t>24. 8. 2021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24C224-1D1D-4537-A1CF-AB5AABE7D8E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13541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24C224-1D1D-4537-A1CF-AB5AABE7D8EF}" type="slidenum">
              <a:rPr lang="sk-SK" smtClean="0"/>
              <a:t>12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80575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24C224-1D1D-4537-A1CF-AB5AABE7D8EF}" type="slidenum">
              <a:rPr lang="sk-SK" smtClean="0"/>
              <a:t>17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590391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sk-SK"/>
              <a:t>Upravte štýly predlohy textu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/>
              <a:t>Upravte štýl predlohy podnadpisov</a:t>
            </a:r>
            <a:endParaRPr kumimoji="0" lang="en-US"/>
          </a:p>
        </p:txBody>
      </p:sp>
      <p:sp>
        <p:nvSpPr>
          <p:cNvPr id="30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BA93-71B3-4C7E-92F2-F272B8277FB6}" type="datetimeFigureOut">
              <a:rPr lang="sk-SK" smtClean="0"/>
              <a:t>24. 8. 2021</a:t>
            </a:fld>
            <a:endParaRPr lang="sk-SK"/>
          </a:p>
        </p:txBody>
      </p:sp>
      <p:sp>
        <p:nvSpPr>
          <p:cNvPr id="19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27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51066-A516-417F-A8F2-4D9DA185404D}" type="slidenum">
              <a:rPr lang="sk-SK" smtClean="0"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/>
              <a:t>Upravte štýly predlohy textu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/>
              <a:t>Upravte štýl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BA93-71B3-4C7E-92F2-F272B8277FB6}" type="datetimeFigureOut">
              <a:rPr lang="sk-SK" smtClean="0"/>
              <a:t>24. 8. 2021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51066-A516-417F-A8F2-4D9DA185404D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sk-SK"/>
              <a:t>Upravte štýly predlohy textu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k-SK"/>
              <a:t>Upravte štýl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BA93-71B3-4C7E-92F2-F272B8277FB6}" type="datetimeFigureOut">
              <a:rPr lang="sk-SK" smtClean="0"/>
              <a:t>24. 8. 2021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51066-A516-417F-A8F2-4D9DA185404D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sk-SK"/>
              <a:t>Upravte štýly predlohy textu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/>
              <a:t>Upravte štýl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BA93-71B3-4C7E-92F2-F272B8277FB6}" type="datetimeFigureOut">
              <a:rPr lang="sk-SK" smtClean="0"/>
              <a:t>24. 8. 2021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51066-A516-417F-A8F2-4D9DA185404D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Voľná forma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sk-SK"/>
              <a:t>Upravte štýly predlohy textu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BA93-71B3-4C7E-92F2-F272B8277FB6}" type="datetimeFigureOut">
              <a:rPr lang="sk-SK" smtClean="0"/>
              <a:t>24. 8. 2021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51066-A516-417F-A8F2-4D9DA185404D}" type="slidenum">
              <a:rPr lang="sk-SK" smtClean="0"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sk-SK"/>
              <a:t>Upravte štýly predlohy textu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/>
              <a:t>Upravte štýl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/>
              <a:t>Upravte štýl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BA93-71B3-4C7E-92F2-F272B8277FB6}" type="datetimeFigureOut">
              <a:rPr lang="sk-SK" smtClean="0"/>
              <a:t>24. 8. 2021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51066-A516-417F-A8F2-4D9DA185404D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sk-SK"/>
              <a:t>Upravte štýly predlohy textu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/>
              <a:t>Upravte štýl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/>
              <a:t>Upravte štýl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/>
              <a:t>Upravte štýl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/>
              <a:t>Upravte štýl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BA93-71B3-4C7E-92F2-F272B8277FB6}" type="datetimeFigureOut">
              <a:rPr lang="sk-SK" smtClean="0"/>
              <a:t>24. 8. 2021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51066-A516-417F-A8F2-4D9DA185404D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sk-SK"/>
              <a:t>Upravte štýly predlohy textu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BA93-71B3-4C7E-92F2-F272B8277FB6}" type="datetimeFigureOut">
              <a:rPr lang="sk-SK" smtClean="0"/>
              <a:t>24. 8. 2021</a:t>
            </a:fld>
            <a:endParaRPr lang="sk-SK"/>
          </a:p>
        </p:txBody>
      </p:sp>
      <p:sp>
        <p:nvSpPr>
          <p:cNvPr id="8" name="Zástupný symbol čísla snímky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251066-A516-417F-A8F2-4D9DA185404D}" type="slidenum">
              <a:rPr lang="sk-SK" smtClean="0"/>
              <a:t>‹#›</a:t>
            </a:fld>
            <a:endParaRPr lang="sk-SK"/>
          </a:p>
        </p:txBody>
      </p:sp>
      <p:sp>
        <p:nvSpPr>
          <p:cNvPr id="9" name="Zástupný symbol päty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BA93-71B3-4C7E-92F2-F272B8277FB6}" type="datetimeFigureOut">
              <a:rPr lang="sk-SK" smtClean="0"/>
              <a:t>24. 8. 2021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51066-A516-417F-A8F2-4D9DA185404D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sk-SK"/>
              <a:t>Upravte štýly predlohy textu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sk-SK"/>
              <a:t>Upravte štýl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BA93-71B3-4C7E-92F2-F272B8277FB6}" type="datetimeFigureOut">
              <a:rPr lang="sk-SK" smtClean="0"/>
              <a:t>24. 8. 2021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ED251066-A516-417F-A8F2-4D9DA185404D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sk-SK"/>
              <a:t>Upravte štýly predlohy textu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/>
              <a:t>Ak chcete pridať obrázok, kliknite na ikonu</a:t>
            </a:r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sk-SK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7F49BA93-71B3-4C7E-92F2-F272B8277FB6}" type="datetimeFigureOut">
              <a:rPr lang="sk-SK" smtClean="0"/>
              <a:t>24. 8. 2021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51066-A516-417F-A8F2-4D9DA185404D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oľná forma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Voľná forma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Zástupný symbol nadpis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sk-SK"/>
              <a:t>Upravte štýly predlohy textu</a:t>
            </a:r>
            <a:endParaRPr kumimoji="0" lang="en-US"/>
          </a:p>
        </p:txBody>
      </p:sp>
      <p:sp>
        <p:nvSpPr>
          <p:cNvPr id="30" name="Zástupný symbol textu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/>
              <a:t>Upravte štýl predlohy textu.</a:t>
            </a:r>
          </a:p>
          <a:p>
            <a:pPr lvl="1" eaLnBrk="1" latinLnBrk="0" hangingPunct="1"/>
            <a:r>
              <a:rPr kumimoji="0" lang="sk-SK"/>
              <a:t>Druhá úroveň</a:t>
            </a:r>
          </a:p>
          <a:p>
            <a:pPr lvl="2" eaLnBrk="1" latinLnBrk="0" hangingPunct="1"/>
            <a:r>
              <a:rPr kumimoji="0" lang="sk-SK"/>
              <a:t>Tretia úroveň</a:t>
            </a:r>
          </a:p>
          <a:p>
            <a:pPr lvl="3" eaLnBrk="1" latinLnBrk="0" hangingPunct="1"/>
            <a:r>
              <a:rPr kumimoji="0" lang="sk-SK"/>
              <a:t>Štvrtá úroveň</a:t>
            </a:r>
          </a:p>
          <a:p>
            <a:pPr lvl="4" eaLnBrk="1" latinLnBrk="0" hangingPunct="1"/>
            <a:r>
              <a:rPr kumimoji="0" lang="sk-SK"/>
              <a:t>Piata úroveň</a:t>
            </a:r>
            <a:endParaRPr kumimoji="0"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F49BA93-71B3-4C7E-92F2-F272B8277FB6}" type="datetimeFigureOut">
              <a:rPr lang="sk-SK" smtClean="0"/>
              <a:t>24. 8. 2021</a:t>
            </a:fld>
            <a:endParaRPr lang="sk-SK"/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D251066-A516-417F-A8F2-4D9DA185404D}" type="slidenum">
              <a:rPr lang="sk-SK" smtClean="0"/>
              <a:t>‹#›</a:t>
            </a:fld>
            <a:endParaRPr lang="sk-SK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dovolenka.sme.sk/grecko/kreta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s://www.youtube.com/redirect?event=video_description&amp;redir_token=QUFFLUhqbS15YlRYMTdJUk04Q3dXVDlEX0tuTEFtRDJUUXxBQ3Jtc0tuOW13cllaeDNWOU9ldDNFRzRoOG5aOS1fMzlia0lVeUptZWY0QzFJX2I3ckpacVVBQkxEWkRJTTB4TXNibXROUkQ4N3BORXpsa2NOelBSQlFBRkpIZWdkSXNBdnVGRGYxS1RfSWZyVjFHRzhEdU45MA&amp;q=https%3A%2F%2Fwww.logos.tv%2F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7859216" cy="998984"/>
          </a:xfrm>
        </p:spPr>
        <p:txBody>
          <a:bodyPr anchor="ctr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sk-SK" sz="5300" b="1" dirty="0">
                <a:solidFill>
                  <a:srgbClr val="FFFF00"/>
                </a:solidFill>
              </a:rPr>
              <a:t>       Svätá </a:t>
            </a:r>
            <a:r>
              <a:rPr lang="sk-SK" sz="5300" b="1" dirty="0" err="1">
                <a:solidFill>
                  <a:srgbClr val="FFFF00"/>
                </a:solidFill>
              </a:rPr>
              <a:t>Štyridsiatnica</a:t>
            </a:r>
            <a:br>
              <a:rPr lang="sk-SK" sz="3600" dirty="0"/>
            </a:br>
            <a:endParaRPr lang="sk-SK" sz="3600" dirty="0"/>
          </a:p>
        </p:txBody>
      </p:sp>
      <p:pic>
        <p:nvPicPr>
          <p:cNvPr id="1026" name="Picture 2" descr="Výsledok vyhľadávania obrázkov pre dopyt postne obdobie- obrazok pre deti">
            <a:extLst>
              <a:ext uri="{FF2B5EF4-FFF2-40B4-BE49-F238E27FC236}">
                <a16:creationId xmlns:a16="http://schemas.microsoft.com/office/drawing/2014/main" id="{9F7180C2-78F7-460C-B66E-F588C49DC3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62" r="-1" b="6940"/>
          <a:stretch/>
        </p:blipFill>
        <p:spPr bwMode="auto">
          <a:xfrm>
            <a:off x="653008" y="1403648"/>
            <a:ext cx="7467600" cy="4679107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1098437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19856" y="384490"/>
            <a:ext cx="7467600" cy="7231327"/>
          </a:xfrm>
        </p:spPr>
        <p:txBody>
          <a:bodyPr>
            <a:normAutofit/>
          </a:bodyPr>
          <a:lstStyle/>
          <a:p>
            <a:r>
              <a:rPr lang="sk-SK" sz="2800" b="1" dirty="0">
                <a:solidFill>
                  <a:srgbClr val="FFFF00"/>
                </a:solidFill>
              </a:rPr>
              <a:t>V stredy a v piatky počas pôstu sa slúži Liturgia vopred posvätených darov (na pamiatku Pánovho umučenia a smrti)</a:t>
            </a:r>
          </a:p>
          <a:p>
            <a:r>
              <a:rPr lang="sk-SK" sz="2800" b="1" dirty="0">
                <a:solidFill>
                  <a:srgbClr val="FFFF00"/>
                </a:solidFill>
              </a:rPr>
              <a:t>K typickým prvkom, ktoré dotvárajú atmosféru pôstneho obdobia v gréckokatolíckej cirkvi, patrí kajúca modlitba </a:t>
            </a:r>
            <a:r>
              <a:rPr lang="sk-SK" sz="2800" b="1" dirty="0" err="1">
                <a:solidFill>
                  <a:srgbClr val="FFFF00"/>
                </a:solidFill>
              </a:rPr>
              <a:t>Efréma</a:t>
            </a:r>
            <a:r>
              <a:rPr lang="sk-SK" sz="2800" b="1" dirty="0">
                <a:solidFill>
                  <a:srgbClr val="FFFF00"/>
                </a:solidFill>
              </a:rPr>
              <a:t> Sýrskeho, Kánon sv. Andreja</a:t>
            </a:r>
            <a:r>
              <a:rPr lang="sk-SK" sz="2800" b="1" dirty="0">
                <a:solidFill>
                  <a:srgbClr val="FFFF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Krétskeho</a:t>
            </a:r>
            <a:r>
              <a:rPr lang="sk-SK" sz="2800" b="1" dirty="0">
                <a:solidFill>
                  <a:srgbClr val="FFFF00"/>
                </a:solidFill>
              </a:rPr>
              <a:t>, Veľké </a:t>
            </a:r>
            <a:r>
              <a:rPr lang="sk-SK" sz="2800" b="1" dirty="0" err="1">
                <a:solidFill>
                  <a:srgbClr val="FFFF00"/>
                </a:solidFill>
              </a:rPr>
              <a:t>povečerie</a:t>
            </a:r>
            <a:r>
              <a:rPr lang="sk-SK" sz="2800" b="1" dirty="0">
                <a:solidFill>
                  <a:srgbClr val="FFFF00"/>
                </a:solidFill>
              </a:rPr>
              <a:t> a Liturgia sv. Bazila Veľkého, ktorá sa slúži v pôstne nedele</a:t>
            </a:r>
            <a:br>
              <a:rPr lang="sk-SK" sz="2800" b="1" dirty="0">
                <a:solidFill>
                  <a:srgbClr val="FFFF00"/>
                </a:solidFill>
              </a:rPr>
            </a:br>
            <a:br>
              <a:rPr lang="sk-SK" sz="1050" dirty="0"/>
            </a:br>
            <a:br>
              <a:rPr lang="sk-SK" sz="1600" dirty="0"/>
            </a:br>
            <a:br>
              <a:rPr lang="sk-SK" sz="1600" dirty="0"/>
            </a:br>
            <a:endParaRPr lang="sk-SK" b="1" dirty="0">
              <a:solidFill>
                <a:srgbClr val="FFFF00"/>
              </a:solidFill>
            </a:endParaRPr>
          </a:p>
          <a:p>
            <a:endParaRPr lang="sk-SK" b="1" dirty="0">
              <a:solidFill>
                <a:srgbClr val="FFFF00"/>
              </a:solidFill>
            </a:endParaRPr>
          </a:p>
          <a:p>
            <a:endParaRPr lang="sk-SK" b="1" dirty="0">
              <a:solidFill>
                <a:srgbClr val="FFFF00"/>
              </a:solidFill>
            </a:endParaRPr>
          </a:p>
          <a:p>
            <a:endParaRPr lang="sk-SK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7338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ýsledok vyhľadávania obrázkov pre dopyt liturgia vopred posvatených darov">
            <a:extLst>
              <a:ext uri="{FF2B5EF4-FFF2-40B4-BE49-F238E27FC236}">
                <a16:creationId xmlns:a16="http://schemas.microsoft.com/office/drawing/2014/main" id="{AC3A052E-809D-4A56-AF03-FA5B14AD38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5360"/>
            <a:ext cx="4261318" cy="5822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ýsledok vyhľadávania obrázkov pre dopyt liturgia vopred posvatených darov">
            <a:extLst>
              <a:ext uri="{FF2B5EF4-FFF2-40B4-BE49-F238E27FC236}">
                <a16:creationId xmlns:a16="http://schemas.microsoft.com/office/drawing/2014/main" id="{64F098E2-2202-4A95-9A40-E138589CDC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82" y="355360"/>
            <a:ext cx="4261318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20895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ýsledok vyhľadávania obrázkov pre dopyt modlitba efrema syrskeho">
            <a:extLst>
              <a:ext uri="{FF2B5EF4-FFF2-40B4-BE49-F238E27FC236}">
                <a16:creationId xmlns:a16="http://schemas.microsoft.com/office/drawing/2014/main" id="{2D41F858-A36A-400A-98C3-A41AF5BC1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196752"/>
            <a:ext cx="3164360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ýsledok vyhľadávania obrázkov pre dopyt modlitba efrema syrskeho">
            <a:extLst>
              <a:ext uri="{FF2B5EF4-FFF2-40B4-BE49-F238E27FC236}">
                <a16:creationId xmlns:a16="http://schemas.microsoft.com/office/drawing/2014/main" id="{EE0B7C27-BB17-464A-A7C7-ABBA7613D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836712"/>
            <a:ext cx="3164360" cy="3493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82964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>
                <a:solidFill>
                  <a:srgbClr val="FFFF00"/>
                </a:solidFill>
              </a:rPr>
              <a:t>Krížová cesta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  <a:p>
            <a:pPr lvl="1"/>
            <a:endParaRPr lang="sk-SK" dirty="0"/>
          </a:p>
          <a:p>
            <a:pPr lvl="1"/>
            <a:endParaRPr lang="sk-SK" dirty="0"/>
          </a:p>
        </p:txBody>
      </p:sp>
      <p:sp>
        <p:nvSpPr>
          <p:cNvPr id="5" name="BlokTextu 4"/>
          <p:cNvSpPr txBox="1"/>
          <p:nvPr/>
        </p:nvSpPr>
        <p:spPr>
          <a:xfrm rot="20097761">
            <a:off x="5977285" y="2488280"/>
            <a:ext cx="19992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dirty="0">
                <a:solidFill>
                  <a:srgbClr val="FFFF00"/>
                </a:solidFill>
              </a:rPr>
              <a:t>14 zastavení</a:t>
            </a:r>
          </a:p>
        </p:txBody>
      </p:sp>
      <p:sp>
        <p:nvSpPr>
          <p:cNvPr id="6" name="BlokTextu 5"/>
          <p:cNvSpPr txBox="1"/>
          <p:nvPr/>
        </p:nvSpPr>
        <p:spPr>
          <a:xfrm rot="20079225">
            <a:off x="6305391" y="2881536"/>
            <a:ext cx="25114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b="1" dirty="0">
                <a:solidFill>
                  <a:srgbClr val="FFFF00"/>
                </a:solidFill>
              </a:rPr>
              <a:t>Meditácia nad utrpením</a:t>
            </a:r>
          </a:p>
        </p:txBody>
      </p:sp>
      <p:pic>
        <p:nvPicPr>
          <p:cNvPr id="8" name="Obrázo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28" y="1460938"/>
            <a:ext cx="5732525" cy="53812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656184"/>
          </a:xfrm>
        </p:spPr>
        <p:txBody>
          <a:bodyPr>
            <a:normAutofit fontScale="90000"/>
          </a:bodyPr>
          <a:lstStyle/>
          <a:p>
            <a:pPr algn="ctr"/>
            <a:br>
              <a:rPr lang="sk-SK" b="1" dirty="0">
                <a:solidFill>
                  <a:srgbClr val="FFFF00"/>
                </a:solidFill>
              </a:rPr>
            </a:br>
            <a:r>
              <a:rPr lang="sk-SK" b="1" dirty="0">
                <a:solidFill>
                  <a:srgbClr val="FFFF00"/>
                </a:solidFill>
              </a:rPr>
              <a:t>Ako sa môžeš v období </a:t>
            </a:r>
            <a:r>
              <a:rPr lang="sk-SK" b="1" dirty="0" err="1">
                <a:solidFill>
                  <a:srgbClr val="FFFF00"/>
                </a:solidFill>
              </a:rPr>
              <a:t>Štyridsiatnice</a:t>
            </a:r>
            <a:r>
              <a:rPr lang="sk-SK" b="1" dirty="0">
                <a:solidFill>
                  <a:srgbClr val="FFFF00"/>
                </a:solidFill>
              </a:rPr>
              <a:t> priblížiť k Pánu Bohu</a:t>
            </a:r>
            <a:br>
              <a:rPr lang="sk-SK" dirty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sk-SK" b="1" dirty="0">
              <a:solidFill>
                <a:srgbClr val="FFFF00"/>
              </a:solidFill>
            </a:endParaRPr>
          </a:p>
          <a:p>
            <a:r>
              <a:rPr lang="sk-SK" b="1" dirty="0">
                <a:solidFill>
                  <a:srgbClr val="FFFF00"/>
                </a:solidFill>
              </a:rPr>
              <a:t>Každodenná modlitba</a:t>
            </a:r>
          </a:p>
          <a:p>
            <a:r>
              <a:rPr lang="sk-SK" b="1" dirty="0">
                <a:solidFill>
                  <a:srgbClr val="FFFF00"/>
                </a:solidFill>
              </a:rPr>
              <a:t>Svätá liturgia</a:t>
            </a:r>
          </a:p>
          <a:p>
            <a:r>
              <a:rPr lang="sk-SK" b="1" dirty="0">
                <a:solidFill>
                  <a:srgbClr val="FFFF00"/>
                </a:solidFill>
              </a:rPr>
              <a:t>Spoločne si čítame Sväté písmo v rodine</a:t>
            </a:r>
          </a:p>
          <a:p>
            <a:r>
              <a:rPr lang="sk-SK" b="1" dirty="0">
                <a:solidFill>
                  <a:srgbClr val="FFFF00"/>
                </a:solidFill>
              </a:rPr>
              <a:t>Niečoho sa zrieknem (napr. internetu)</a:t>
            </a:r>
          </a:p>
          <a:p>
            <a:r>
              <a:rPr lang="sk-SK" b="1" dirty="0">
                <a:solidFill>
                  <a:srgbClr val="FFFF00"/>
                </a:solidFill>
              </a:rPr>
              <a:t>Odpustím, poprosím o odpustenie</a:t>
            </a:r>
          </a:p>
          <a:p>
            <a:r>
              <a:rPr lang="sk-SK" b="1" dirty="0">
                <a:solidFill>
                  <a:srgbClr val="FFFF00"/>
                </a:solidFill>
              </a:rPr>
              <a:t>Pomôžem rodičom v domácnosti</a:t>
            </a:r>
          </a:p>
          <a:p>
            <a:r>
              <a:rPr lang="sk-SK" b="1" dirty="0">
                <a:solidFill>
                  <a:srgbClr val="FFFF00"/>
                </a:solidFill>
              </a:rPr>
              <a:t>Spoločne sa pomodlíme krížovú cestu</a:t>
            </a:r>
          </a:p>
          <a:p>
            <a:pPr marL="36576" indent="0">
              <a:buNone/>
            </a:pPr>
            <a:endParaRPr lang="sk-SK" b="1" dirty="0">
              <a:solidFill>
                <a:srgbClr val="FFFF00"/>
              </a:solidFill>
            </a:endParaRP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7059177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>
                <a:solidFill>
                  <a:srgbClr val="FFFF00"/>
                </a:solidFill>
              </a:rPr>
              <a:t>FORMY POKÁNIA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b="1" i="1" dirty="0">
                <a:solidFill>
                  <a:srgbClr val="FFFF00"/>
                </a:solidFill>
              </a:rPr>
              <a:t>Modlitba</a:t>
            </a:r>
          </a:p>
          <a:p>
            <a:pPr lvl="1"/>
            <a:r>
              <a:rPr lang="sk-SK" b="1" dirty="0">
                <a:solidFill>
                  <a:srgbClr val="FFFF00"/>
                </a:solidFill>
              </a:rPr>
              <a:t>Stretnutie s Bohom</a:t>
            </a:r>
          </a:p>
          <a:p>
            <a:pPr lvl="1"/>
            <a:r>
              <a:rPr lang="sk-SK" b="1" dirty="0">
                <a:solidFill>
                  <a:srgbClr val="FFFF00"/>
                </a:solidFill>
              </a:rPr>
              <a:t>Sv. Písmo</a:t>
            </a:r>
          </a:p>
          <a:p>
            <a:pPr lvl="1"/>
            <a:r>
              <a:rPr lang="sk-SK" b="1" dirty="0">
                <a:solidFill>
                  <a:srgbClr val="FFFF00"/>
                </a:solidFill>
              </a:rPr>
              <a:t>Liturgia </a:t>
            </a:r>
          </a:p>
          <a:p>
            <a:pPr lvl="1"/>
            <a:r>
              <a:rPr lang="sk-SK" b="1" dirty="0">
                <a:solidFill>
                  <a:srgbClr val="FFFF00"/>
                </a:solidFill>
              </a:rPr>
              <a:t>Eucharistia </a:t>
            </a:r>
          </a:p>
          <a:p>
            <a:r>
              <a:rPr lang="sk-SK" b="1" i="1" dirty="0">
                <a:solidFill>
                  <a:srgbClr val="FFFF00"/>
                </a:solidFill>
              </a:rPr>
              <a:t>Skutky pokánia</a:t>
            </a:r>
          </a:p>
          <a:p>
            <a:pPr lvl="1"/>
            <a:r>
              <a:rPr lang="sk-SK" b="1" dirty="0">
                <a:solidFill>
                  <a:srgbClr val="FFFF00"/>
                </a:solidFill>
              </a:rPr>
              <a:t>Sebazaprenie</a:t>
            </a:r>
          </a:p>
          <a:p>
            <a:pPr lvl="1"/>
            <a:r>
              <a:rPr lang="sk-SK" b="1" dirty="0">
                <a:solidFill>
                  <a:srgbClr val="FFFF00"/>
                </a:solidFill>
              </a:rPr>
              <a:t>Sviatosť zmierenia</a:t>
            </a:r>
          </a:p>
          <a:p>
            <a:r>
              <a:rPr lang="sk-SK" b="1" i="1" dirty="0">
                <a:solidFill>
                  <a:srgbClr val="FFFF00"/>
                </a:solidFill>
              </a:rPr>
              <a:t>Skutky milosrdenstva</a:t>
            </a:r>
          </a:p>
          <a:p>
            <a:pPr lvl="1"/>
            <a:r>
              <a:rPr lang="sk-SK" b="1" dirty="0">
                <a:solidFill>
                  <a:srgbClr val="FFFF00"/>
                </a:solidFill>
              </a:rPr>
              <a:t>Láska v praxi</a:t>
            </a:r>
          </a:p>
        </p:txBody>
      </p:sp>
      <p:pic>
        <p:nvPicPr>
          <p:cNvPr id="4" name="Obrázok 3" descr="53-kriz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1730733"/>
            <a:ext cx="3924300" cy="48526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38"/>
            <a:ext cx="9144000" cy="6883834"/>
          </a:xfrm>
        </p:spPr>
      </p:pic>
    </p:spTree>
    <p:extLst>
      <p:ext uri="{BB962C8B-B14F-4D97-AF65-F5344CB8AC3E}">
        <p14:creationId xmlns:p14="http://schemas.microsoft.com/office/powerpoint/2010/main" val="5494260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Výsledok vyhľadávania obrázkov pre dopyt logos tv">
            <a:extLst>
              <a:ext uri="{FF2B5EF4-FFF2-40B4-BE49-F238E27FC236}">
                <a16:creationId xmlns:a16="http://schemas.microsoft.com/office/drawing/2014/main" id="{138F70E5-7D7A-44A6-AF2D-5A9899747F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2"/>
          <a:stretch/>
        </p:blipFill>
        <p:spPr bwMode="auto">
          <a:xfrm>
            <a:off x="395536" y="507504"/>
            <a:ext cx="4114800" cy="4114800"/>
          </a:xfrm>
          <a:prstGeom prst="ellipse">
            <a:avLst/>
          </a:prstGeom>
          <a:solidFill>
            <a:srgbClr val="FFFFFF"/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</p:pic>
      <p:pic>
        <p:nvPicPr>
          <p:cNvPr id="2050" name="Picture 2" descr="Výsledok vyhľadávania obrázkov pre dopyt logos tv">
            <a:extLst>
              <a:ext uri="{FF2B5EF4-FFF2-40B4-BE49-F238E27FC236}">
                <a16:creationId xmlns:a16="http://schemas.microsoft.com/office/drawing/2014/main" id="{0CD535DB-6D4A-417D-87AE-ACFBADA532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546448"/>
            <a:ext cx="396044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30970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334326"/>
            <a:ext cx="7467600" cy="1228998"/>
          </a:xfrm>
        </p:spPr>
        <p:txBody>
          <a:bodyPr anchor="ctr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sk-SK" sz="2700" b="1" dirty="0">
                <a:solidFill>
                  <a:srgbClr val="FFFF00"/>
                </a:solidFill>
                <a:effectLst/>
                <a:latin typeface="+mn-lt"/>
              </a:rPr>
              <a:t>Litmanová:  40.</a:t>
            </a:r>
            <a:r>
              <a:rPr lang="sk-SK" sz="2700" b="1" dirty="0">
                <a:solidFill>
                  <a:srgbClr val="FFFF00"/>
                </a:solidFill>
                <a:latin typeface="+mn-lt"/>
              </a:rPr>
              <a:t>dňové </a:t>
            </a:r>
            <a:r>
              <a:rPr lang="sk-SK" sz="2700" b="1" dirty="0">
                <a:solidFill>
                  <a:srgbClr val="FFFF00"/>
                </a:solidFill>
                <a:effectLst/>
                <a:latin typeface="+mn-lt"/>
              </a:rPr>
              <a:t>putovanie s Nepoškvrnenou Čistotou. </a:t>
            </a:r>
            <a:r>
              <a:rPr lang="sk-SK" sz="2700" b="1" i="0" dirty="0">
                <a:solidFill>
                  <a:srgbClr val="000000"/>
                </a:solidFill>
                <a:effectLst/>
                <a:latin typeface="+mn-lt"/>
              </a:rPr>
              <a:t> </a:t>
            </a:r>
            <a:r>
              <a:rPr lang="sk-SK" sz="1600" b="1" i="1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spoločná modlitbu - sv. ruženca, svätej liturgie, Eucharistickej adorácie, tretej a deviatej hodinky, veľkopôstneho </a:t>
            </a:r>
            <a:r>
              <a:rPr lang="sk-SK" sz="1600" b="1" i="1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molebenu</a:t>
            </a:r>
            <a:r>
              <a:rPr lang="sk-SK" sz="1600" b="1" i="1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, krížovej cesty a božskej služby vopred posvätených darov- </a:t>
            </a:r>
            <a:r>
              <a:rPr lang="sk-SK" sz="1600" b="1" i="0" dirty="0">
                <a:solidFill>
                  <a:srgbClr val="FFFF00"/>
                </a:solidFill>
                <a:effectLst/>
                <a:latin typeface="Robot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https://www.logos.tv/</a:t>
            </a:r>
            <a:r>
              <a:rPr lang="sk-SK" sz="1600" b="1" dirty="0">
                <a:solidFill>
                  <a:srgbClr val="FFFF00"/>
                </a:solidFill>
              </a:rPr>
              <a:t> </a:t>
            </a:r>
            <a:br>
              <a:rPr lang="sk-SK" sz="2500" b="0" i="0" dirty="0">
                <a:effectLst/>
              </a:rPr>
            </a:br>
            <a:endParaRPr lang="sk-SK" sz="2500" b="1" dirty="0"/>
          </a:p>
        </p:txBody>
      </p:sp>
      <p:pic>
        <p:nvPicPr>
          <p:cNvPr id="1028" name="Picture 4" descr="Výsledok vyhľadávania obrázkov pre dopyt hora zvir">
            <a:extLst>
              <a:ext uri="{FF2B5EF4-FFF2-40B4-BE49-F238E27FC236}">
                <a16:creationId xmlns:a16="http://schemas.microsoft.com/office/drawing/2014/main" id="{118B8185-9E47-48D2-8274-979218029D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9581" y="1772816"/>
            <a:ext cx="7467600" cy="468052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37535147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Výsledok vyhľadávania obrázkov pre dopyt postne obdobie- obrazok pre deti">
            <a:extLst>
              <a:ext uri="{FF2B5EF4-FFF2-40B4-BE49-F238E27FC236}">
                <a16:creationId xmlns:a16="http://schemas.microsoft.com/office/drawing/2014/main" id="{C5B49815-F695-443B-AC76-A3A9DC338A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30" r="-1" b="33529"/>
          <a:stretch/>
        </p:blipFill>
        <p:spPr bwMode="auto">
          <a:xfrm>
            <a:off x="457200" y="1196752"/>
            <a:ext cx="7467600" cy="4929411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2514203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1.jpg">
            <a:extLst>
              <a:ext uri="{FF2B5EF4-FFF2-40B4-BE49-F238E27FC236}">
                <a16:creationId xmlns:a16="http://schemas.microsoft.com/office/drawing/2014/main" id="{24D863B3-3585-4003-B4B5-AF6B42CB700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908720"/>
            <a:ext cx="6840760" cy="47525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66286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ýsledok vyhľadávania obrázkov pre dopyt pane jezisu kriste text">
            <a:extLst>
              <a:ext uri="{FF2B5EF4-FFF2-40B4-BE49-F238E27FC236}">
                <a16:creationId xmlns:a16="http://schemas.microsoft.com/office/drawing/2014/main" id="{512E3598-BA64-40D5-9113-2C707597F5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8" y="0"/>
            <a:ext cx="7553325" cy="645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2434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404664"/>
            <a:ext cx="7467600" cy="6120680"/>
          </a:xfrm>
        </p:spPr>
        <p:txBody>
          <a:bodyPr>
            <a:normAutofit fontScale="92500"/>
          </a:bodyPr>
          <a:lstStyle/>
          <a:p>
            <a:r>
              <a:rPr lang="sk-SK" sz="3500" b="1" dirty="0" err="1">
                <a:solidFill>
                  <a:srgbClr val="FFFF00"/>
                </a:solidFill>
                <a:effectLst/>
                <a:ea typeface="Times New Roman" panose="02020603050405020304" pitchFamily="18" charset="0"/>
              </a:rPr>
              <a:t>Štyridsiatnica</a:t>
            </a:r>
            <a:r>
              <a:rPr lang="sk-SK" sz="3500" b="1" dirty="0">
                <a:solidFill>
                  <a:srgbClr val="FFFF00"/>
                </a:solidFill>
                <a:effectLst/>
                <a:ea typeface="Times New Roman" panose="02020603050405020304" pitchFamily="18" charset="0"/>
              </a:rPr>
              <a:t>- </a:t>
            </a:r>
            <a:r>
              <a:rPr lang="sk-SK" b="1" dirty="0">
                <a:solidFill>
                  <a:srgbClr val="FFFF00"/>
                </a:solidFill>
                <a:effectLst/>
                <a:ea typeface="Times New Roman" panose="02020603050405020304" pitchFamily="18" charset="0"/>
              </a:rPr>
              <a:t>pôstne obdobie</a:t>
            </a:r>
            <a:r>
              <a:rPr lang="sk-SK" b="1" dirty="0">
                <a:solidFill>
                  <a:srgbClr val="FFFF00"/>
                </a:solidFill>
              </a:rPr>
              <a:t> </a:t>
            </a:r>
          </a:p>
          <a:p>
            <a:r>
              <a:rPr lang="sk-SK" b="1" dirty="0">
                <a:solidFill>
                  <a:srgbClr val="FFFF00"/>
                </a:solidFill>
              </a:rPr>
              <a:t>Veľký pôst je liturgické obdobie, pri ktorom sa pripravujeme na </a:t>
            </a:r>
            <a:r>
              <a:rPr lang="sk-SK" b="1" dirty="0" err="1">
                <a:solidFill>
                  <a:srgbClr val="FFFF00"/>
                </a:solidFill>
              </a:rPr>
              <a:t>Paschu</a:t>
            </a:r>
            <a:r>
              <a:rPr lang="sk-SK" b="1" dirty="0">
                <a:solidFill>
                  <a:srgbClr val="FFFF00"/>
                </a:solidFill>
              </a:rPr>
              <a:t> </a:t>
            </a:r>
          </a:p>
          <a:p>
            <a:r>
              <a:rPr lang="sk-SK" b="1" dirty="0">
                <a:solidFill>
                  <a:srgbClr val="FFFF00"/>
                </a:solidFill>
              </a:rPr>
              <a:t>Podľa Gregoriánskeho kalendára sa začal sa v pondelok- 15. februára</a:t>
            </a:r>
          </a:p>
          <a:p>
            <a:r>
              <a:rPr lang="sk-SK" b="1" dirty="0">
                <a:solidFill>
                  <a:srgbClr val="FFFF00"/>
                </a:solidFill>
              </a:rPr>
              <a:t>Používa sa </a:t>
            </a:r>
            <a:r>
              <a:rPr lang="sk-SK" sz="1800" b="1" dirty="0">
                <a:solidFill>
                  <a:srgbClr val="222222"/>
                </a:solidFill>
                <a:latin typeface="Calibri" panose="020F0502020204030204" pitchFamily="34" charset="0"/>
              </a:rPr>
              <a:t> </a:t>
            </a:r>
            <a:r>
              <a:rPr lang="sk-SK" b="1" dirty="0">
                <a:solidFill>
                  <a:srgbClr val="FFFF00"/>
                </a:solidFill>
                <a:effectLst/>
                <a:ea typeface="Times New Roman" panose="02020603050405020304" pitchFamily="18" charset="0"/>
              </a:rPr>
              <a:t>tmavočervená </a:t>
            </a:r>
            <a:r>
              <a:rPr lang="sk-SK" b="1" dirty="0">
                <a:solidFill>
                  <a:srgbClr val="FFFF00"/>
                </a:solidFill>
              </a:rPr>
              <a:t>liturgická farba</a:t>
            </a:r>
          </a:p>
          <a:p>
            <a:r>
              <a:rPr lang="sk-SK" b="1" dirty="0">
                <a:solidFill>
                  <a:srgbClr val="FFFF00"/>
                </a:solidFill>
              </a:rPr>
              <a:t>Veľký pôst nás pripravuje na slávenie Veľkonočného- </a:t>
            </a:r>
            <a:r>
              <a:rPr lang="sk-SK" b="1" dirty="0" err="1">
                <a:solidFill>
                  <a:srgbClr val="FFFF00"/>
                </a:solidFill>
              </a:rPr>
              <a:t>Paschálneho</a:t>
            </a:r>
            <a:r>
              <a:rPr lang="sk-SK" b="1" dirty="0">
                <a:solidFill>
                  <a:srgbClr val="FFFF00"/>
                </a:solidFill>
              </a:rPr>
              <a:t> tajomstva</a:t>
            </a:r>
          </a:p>
          <a:p>
            <a:r>
              <a:rPr lang="sk-SK" b="1" dirty="0">
                <a:solidFill>
                  <a:srgbClr val="FFFF00"/>
                </a:solidFill>
              </a:rPr>
              <a:t>Nabáda nás k pokániu- zmene života</a:t>
            </a:r>
          </a:p>
          <a:p>
            <a:r>
              <a:rPr lang="sk-SK" b="1" dirty="0">
                <a:solidFill>
                  <a:srgbClr val="FFFF00"/>
                </a:solidFill>
              </a:rPr>
              <a:t> Modlitba, pôst, </a:t>
            </a:r>
            <a:r>
              <a:rPr lang="sk-SK" b="1" dirty="0" err="1">
                <a:solidFill>
                  <a:srgbClr val="FFFF00"/>
                </a:solidFill>
              </a:rPr>
              <a:t>sebazápor</a:t>
            </a:r>
            <a:r>
              <a:rPr lang="sk-SK" b="1" dirty="0">
                <a:solidFill>
                  <a:srgbClr val="FFFF00"/>
                </a:solidFill>
              </a:rPr>
              <a:t>, skutky telesného a duchovného milosrdenstva</a:t>
            </a:r>
          </a:p>
          <a:p>
            <a:endParaRPr lang="sk-SK" b="1" dirty="0">
              <a:solidFill>
                <a:srgbClr val="FFFF00"/>
              </a:solidFill>
            </a:endParaRPr>
          </a:p>
          <a:p>
            <a:endParaRPr lang="sk-SK" b="1" dirty="0">
              <a:solidFill>
                <a:srgbClr val="FFFF00"/>
              </a:solidFill>
            </a:endParaRPr>
          </a:p>
          <a:p>
            <a:endParaRPr lang="sk-SK" b="1" dirty="0">
              <a:solidFill>
                <a:srgbClr val="FFFF00"/>
              </a:solidFill>
            </a:endParaRPr>
          </a:p>
          <a:p>
            <a:endParaRPr lang="sk-SK" b="1" dirty="0">
              <a:solidFill>
                <a:srgbClr val="FFFF00"/>
              </a:solidFill>
            </a:endParaRPr>
          </a:p>
          <a:p>
            <a:endParaRPr lang="sk-SK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94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Výsledok vyhľadávania obrázkov pre dopyt styridsiatnica">
            <a:extLst>
              <a:ext uri="{FF2B5EF4-FFF2-40B4-BE49-F238E27FC236}">
                <a16:creationId xmlns:a16="http://schemas.microsoft.com/office/drawing/2014/main" id="{05FE9700-04E7-4392-A0C4-7403176A71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3608" y="928290"/>
            <a:ext cx="6552728" cy="5001419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918347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19856" y="384490"/>
            <a:ext cx="7467600" cy="7231327"/>
          </a:xfrm>
        </p:spPr>
        <p:txBody>
          <a:bodyPr>
            <a:normAutofit/>
          </a:bodyPr>
          <a:lstStyle/>
          <a:p>
            <a:r>
              <a:rPr lang="sk-SK" b="1" dirty="0">
                <a:solidFill>
                  <a:srgbClr val="FFFF00"/>
                </a:solidFill>
                <a:effectLst/>
                <a:ea typeface="Times New Roman" panose="02020603050405020304" pitchFamily="18" charset="0"/>
              </a:rPr>
              <a:t>Podľa starodávnej tradície sa soboty a nedele vo Východnej cirkvi nepovažujú za pôstne dni. </a:t>
            </a:r>
            <a:endParaRPr lang="sk-SK" b="1" dirty="0">
              <a:solidFill>
                <a:srgbClr val="FFFF00"/>
              </a:solidFill>
            </a:endParaRPr>
          </a:p>
          <a:p>
            <a:r>
              <a:rPr lang="sk-SK" sz="2800" b="1" dirty="0">
                <a:solidFill>
                  <a:srgbClr val="FFFF00"/>
                </a:solidFill>
                <a:effectLst/>
                <a:ea typeface="Times New Roman" panose="02020603050405020304" pitchFamily="18" charset="0"/>
              </a:rPr>
              <a:t>Aby sa dosiahlo číslo 40, pôst sa predĺžil zo šiestich na sedem týždňov. </a:t>
            </a:r>
          </a:p>
          <a:p>
            <a:r>
              <a:rPr lang="sk-SK" sz="2800" b="1" dirty="0">
                <a:solidFill>
                  <a:srgbClr val="FFFF00"/>
                </a:solidFill>
                <a:effectLst/>
                <a:ea typeface="Times New Roman" panose="02020603050405020304" pitchFamily="18" charset="0"/>
              </a:rPr>
              <a:t>Západná cirkev začína svoje Veľkopôstne obdobie na Popolcovú stredu; Východná o dva dni skôr.</a:t>
            </a:r>
          </a:p>
          <a:p>
            <a:endParaRPr lang="sk-SK" sz="2800" b="1" dirty="0">
              <a:solidFill>
                <a:srgbClr val="FFFF00"/>
              </a:solidFill>
            </a:endParaRPr>
          </a:p>
          <a:p>
            <a:endParaRPr lang="sk-SK" b="1" dirty="0">
              <a:solidFill>
                <a:srgbClr val="FFFF00"/>
              </a:solidFill>
            </a:endParaRPr>
          </a:p>
          <a:p>
            <a:endParaRPr lang="sk-SK" b="1" dirty="0">
              <a:solidFill>
                <a:srgbClr val="FFFF00"/>
              </a:solidFill>
            </a:endParaRPr>
          </a:p>
          <a:p>
            <a:endParaRPr lang="sk-SK" b="1" dirty="0">
              <a:solidFill>
                <a:srgbClr val="FFFF00"/>
              </a:solidFill>
            </a:endParaRPr>
          </a:p>
          <a:p>
            <a:endParaRPr lang="sk-SK" b="1" dirty="0">
              <a:solidFill>
                <a:srgbClr val="FFFF00"/>
              </a:solidFill>
            </a:endParaRPr>
          </a:p>
        </p:txBody>
      </p:sp>
      <p:pic>
        <p:nvPicPr>
          <p:cNvPr id="1026" name="Picture 2" descr="Výsledok vyhľadávania obrázkov pre dopyt styridsiatnica velky post arcibiskup babjak na sv. liturgii">
            <a:extLst>
              <a:ext uri="{FF2B5EF4-FFF2-40B4-BE49-F238E27FC236}">
                <a16:creationId xmlns:a16="http://schemas.microsoft.com/office/drawing/2014/main" id="{86827DF1-6DBC-49E6-A45F-3F2840FEC7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657" y="4310411"/>
            <a:ext cx="2550592" cy="2247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ýsledok vyhľadávania obrázkov pre dopyt presovska katedrala">
            <a:extLst>
              <a:ext uri="{FF2B5EF4-FFF2-40B4-BE49-F238E27FC236}">
                <a16:creationId xmlns:a16="http://schemas.microsoft.com/office/drawing/2014/main" id="{2BACF049-2E57-4D1F-A714-D116C439A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315" y="4310411"/>
            <a:ext cx="2948743" cy="2247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2042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>
                <a:solidFill>
                  <a:srgbClr val="FFFF00"/>
                </a:solidFill>
              </a:rPr>
              <a:t>40 vo Svätom písme</a:t>
            </a:r>
          </a:p>
        </p:txBody>
      </p:sp>
      <p:sp>
        <p:nvSpPr>
          <p:cNvPr id="9" name="Zástupný symbol obsahu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b="1" dirty="0">
                <a:solidFill>
                  <a:srgbClr val="FFFF00"/>
                </a:solidFill>
              </a:rPr>
              <a:t>40 dní</a:t>
            </a:r>
          </a:p>
          <a:p>
            <a:r>
              <a:rPr lang="sk-SK" b="1" dirty="0">
                <a:solidFill>
                  <a:srgbClr val="FFFF00"/>
                </a:solidFill>
              </a:rPr>
              <a:t>Prečo 40?</a:t>
            </a:r>
          </a:p>
          <a:p>
            <a:r>
              <a:rPr lang="sk-SK" b="1" i="1" dirty="0">
                <a:solidFill>
                  <a:srgbClr val="FFFF00"/>
                </a:solidFill>
              </a:rPr>
              <a:t>Mojžiš sa 40 dní postil na vrchu Sinaj</a:t>
            </a:r>
          </a:p>
          <a:p>
            <a:r>
              <a:rPr lang="sk-SK" b="1" i="1" dirty="0">
                <a:solidFill>
                  <a:srgbClr val="FFFF00"/>
                </a:solidFill>
              </a:rPr>
              <a:t>40 rokov išli Izraeliti po púšti</a:t>
            </a:r>
          </a:p>
          <a:p>
            <a:r>
              <a:rPr lang="sk-SK" b="1" i="1" dirty="0">
                <a:solidFill>
                  <a:srgbClr val="FFFF00"/>
                </a:solidFill>
              </a:rPr>
              <a:t>40 dní sa postil Ježiš na púšti</a:t>
            </a:r>
          </a:p>
          <a:p>
            <a:r>
              <a:rPr lang="sk-SK" b="1" i="1" dirty="0">
                <a:solidFill>
                  <a:srgbClr val="FFFF00"/>
                </a:solidFill>
              </a:rPr>
              <a:t>40 dní trvala potopa sveta</a:t>
            </a:r>
          </a:p>
        </p:txBody>
      </p:sp>
      <p:pic>
        <p:nvPicPr>
          <p:cNvPr id="10" name="Obrázo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4288424"/>
            <a:ext cx="3059430" cy="2324100"/>
          </a:xfrm>
          <a:prstGeom prst="rect">
            <a:avLst/>
          </a:prstGeom>
        </p:spPr>
      </p:pic>
      <p:pic>
        <p:nvPicPr>
          <p:cNvPr id="11" name="Obrázok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592" y="1"/>
            <a:ext cx="2017407" cy="242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601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>
                <a:solidFill>
                  <a:srgbClr val="FFFF00"/>
                </a:solidFill>
              </a:rPr>
              <a:t>40 vo Svätom písme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343400" y="1775191"/>
            <a:ext cx="4343400" cy="4625609"/>
          </a:xfrm>
        </p:spPr>
        <p:txBody>
          <a:bodyPr/>
          <a:lstStyle/>
          <a:p>
            <a:r>
              <a:rPr lang="sk-SK" b="1" i="1" dirty="0">
                <a:solidFill>
                  <a:srgbClr val="FFFF00"/>
                </a:solidFill>
              </a:rPr>
              <a:t>Izraeliti – 40 rokov na púšti</a:t>
            </a:r>
          </a:p>
          <a:p>
            <a:pPr lvl="1"/>
            <a:r>
              <a:rPr lang="sk-SK" b="1" i="1" dirty="0">
                <a:solidFill>
                  <a:srgbClr val="FFFF00"/>
                </a:solidFill>
              </a:rPr>
              <a:t>Po odchode z egyptského otroctva</a:t>
            </a:r>
          </a:p>
          <a:p>
            <a:pPr lvl="1"/>
            <a:r>
              <a:rPr lang="sk-SK" b="1" i="1" dirty="0">
                <a:solidFill>
                  <a:srgbClr val="FFFF00"/>
                </a:solidFill>
              </a:rPr>
              <a:t>Čas dozrievania a skúsenosti Božej blízkosti</a:t>
            </a:r>
          </a:p>
          <a:p>
            <a:pPr lvl="1"/>
            <a:r>
              <a:rPr lang="sk-SK" b="1" i="1" dirty="0">
                <a:solidFill>
                  <a:srgbClr val="FFFF00"/>
                </a:solidFill>
              </a:rPr>
              <a:t>Prijatie Božieho zákona – ako cesty k slobode</a:t>
            </a:r>
          </a:p>
        </p:txBody>
      </p:sp>
      <p:pic>
        <p:nvPicPr>
          <p:cNvPr id="5" name="Obrázok 4" descr="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600201"/>
            <a:ext cx="3886200" cy="2887866"/>
          </a:xfrm>
          <a:prstGeom prst="rect">
            <a:avLst/>
          </a:prstGeom>
        </p:spPr>
      </p:pic>
      <p:pic>
        <p:nvPicPr>
          <p:cNvPr id="6" name="Obrázok 5" descr="1834-672x37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4572000"/>
            <a:ext cx="3886200" cy="2185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617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>
                <a:solidFill>
                  <a:srgbClr val="FFFF00"/>
                </a:solidFill>
              </a:rPr>
              <a:t>40 vo Svätom písme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1"/>
            <a:ext cx="7467600" cy="4565104"/>
          </a:xfrm>
        </p:spPr>
        <p:txBody>
          <a:bodyPr/>
          <a:lstStyle/>
          <a:p>
            <a:r>
              <a:rPr lang="sk-SK" b="1" i="1" dirty="0">
                <a:solidFill>
                  <a:srgbClr val="FFFF00"/>
                </a:solidFill>
              </a:rPr>
              <a:t>Ježiš – 40 dní na púšti</a:t>
            </a:r>
          </a:p>
          <a:p>
            <a:pPr lvl="1"/>
            <a:r>
              <a:rPr lang="sk-SK" b="1" i="1" dirty="0">
                <a:solidFill>
                  <a:srgbClr val="FFFF00"/>
                </a:solidFill>
              </a:rPr>
              <a:t>Po krste – vedený Duchom</a:t>
            </a:r>
          </a:p>
          <a:p>
            <a:pPr lvl="1"/>
            <a:r>
              <a:rPr lang="sk-SK" b="1" i="1" dirty="0">
                <a:solidFill>
                  <a:srgbClr val="FFFF00"/>
                </a:solidFill>
              </a:rPr>
              <a:t>Pred verejným účinkovaním</a:t>
            </a:r>
          </a:p>
          <a:p>
            <a:pPr lvl="1"/>
            <a:r>
              <a:rPr lang="sk-SK" b="1" i="1" dirty="0">
                <a:solidFill>
                  <a:srgbClr val="FFFF00"/>
                </a:solidFill>
              </a:rPr>
              <a:t>Pokúšanie zlého ducha</a:t>
            </a:r>
          </a:p>
          <a:p>
            <a:pPr lvl="2"/>
            <a:r>
              <a:rPr lang="sk-SK" b="1" i="1" dirty="0">
                <a:solidFill>
                  <a:srgbClr val="FFFF00"/>
                </a:solidFill>
              </a:rPr>
              <a:t>Kamene – chleby </a:t>
            </a:r>
          </a:p>
          <a:p>
            <a:pPr marL="749808" lvl="2" indent="0">
              <a:buNone/>
            </a:pPr>
            <a:endParaRPr lang="sk-SK" b="1" dirty="0">
              <a:solidFill>
                <a:srgbClr val="FFFF00"/>
              </a:solidFill>
            </a:endParaRPr>
          </a:p>
          <a:p>
            <a:pPr marL="749808" lvl="2" indent="0">
              <a:buNone/>
            </a:pPr>
            <a:r>
              <a:rPr lang="sk-SK" sz="2000" b="1" dirty="0">
                <a:solidFill>
                  <a:srgbClr val="FFFF00"/>
                </a:solidFill>
              </a:rPr>
              <a:t> </a:t>
            </a:r>
            <a:r>
              <a:rPr lang="sk-SK" sz="2000" b="1" i="1" dirty="0">
                <a:solidFill>
                  <a:srgbClr val="FFFF00"/>
                </a:solidFill>
              </a:rPr>
              <a:t>„Nielen z chleba žije človek , ale z každého slova, ktoré vychádza z Božích úst.“ </a:t>
            </a:r>
            <a:r>
              <a:rPr lang="sk-SK" sz="1400" b="1" i="1" dirty="0" err="1">
                <a:solidFill>
                  <a:srgbClr val="FFFF00"/>
                </a:solidFill>
              </a:rPr>
              <a:t>Dt</a:t>
            </a:r>
            <a:r>
              <a:rPr lang="sk-SK" sz="1400" b="1" i="1" dirty="0">
                <a:solidFill>
                  <a:srgbClr val="FFFF00"/>
                </a:solidFill>
              </a:rPr>
              <a:t> 8,3</a:t>
            </a:r>
            <a:endParaRPr lang="sk-SK" sz="1400" b="1" dirty="0">
              <a:solidFill>
                <a:srgbClr val="FFFF00"/>
              </a:solidFill>
            </a:endParaRPr>
          </a:p>
          <a:p>
            <a:pPr marL="749808" lvl="2" indent="0">
              <a:buNone/>
            </a:pPr>
            <a:r>
              <a:rPr lang="sk-SK" sz="2000" b="1" i="1" dirty="0">
                <a:solidFill>
                  <a:srgbClr val="FFFF00"/>
                </a:solidFill>
              </a:rPr>
              <a:t>„Nebudeš pokúšať Pána svojho Boha</a:t>
            </a:r>
            <a:r>
              <a:rPr lang="sk-SK" sz="1400" b="1" i="1" dirty="0">
                <a:solidFill>
                  <a:srgbClr val="FFFF00"/>
                </a:solidFill>
              </a:rPr>
              <a:t>.“ </a:t>
            </a:r>
            <a:r>
              <a:rPr lang="sk-SK" sz="1400" b="1" i="1" dirty="0" err="1">
                <a:solidFill>
                  <a:srgbClr val="FFFF00"/>
                </a:solidFill>
              </a:rPr>
              <a:t>Dt</a:t>
            </a:r>
            <a:r>
              <a:rPr lang="sk-SK" sz="1400" b="1" i="1" dirty="0">
                <a:solidFill>
                  <a:srgbClr val="FFFF00"/>
                </a:solidFill>
              </a:rPr>
              <a:t>, 6,16</a:t>
            </a:r>
          </a:p>
          <a:p>
            <a:pPr marL="749808" lvl="2" indent="0">
              <a:buNone/>
            </a:pPr>
            <a:r>
              <a:rPr lang="sk-SK" sz="2000" b="1" i="1" dirty="0">
                <a:solidFill>
                  <a:srgbClr val="FFFF00"/>
                </a:solidFill>
              </a:rPr>
              <a:t>„Pánovi, svojmu Bohu, sa budeš klaňať a jedine jemu budeš slúžiť.“ </a:t>
            </a:r>
            <a:r>
              <a:rPr lang="sk-SK" sz="1400" b="1" i="1" dirty="0" err="1">
                <a:solidFill>
                  <a:srgbClr val="FFFF00"/>
                </a:solidFill>
              </a:rPr>
              <a:t>Dt</a:t>
            </a:r>
            <a:r>
              <a:rPr lang="sk-SK" sz="1400" b="1" i="1" dirty="0">
                <a:solidFill>
                  <a:srgbClr val="FFFF00"/>
                </a:solidFill>
              </a:rPr>
              <a:t> 6,13</a:t>
            </a:r>
          </a:p>
          <a:p>
            <a:pPr lvl="2"/>
            <a:endParaRPr lang="sk-SK" dirty="0"/>
          </a:p>
        </p:txBody>
      </p:sp>
      <p:pic>
        <p:nvPicPr>
          <p:cNvPr id="4" name="Obrázok 3" descr="pust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10200" y="1981200"/>
            <a:ext cx="3487615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750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b="1" dirty="0">
                <a:solidFill>
                  <a:srgbClr val="FFFF00"/>
                </a:solidFill>
              </a:rPr>
              <a:t>Pondelok </a:t>
            </a:r>
            <a:r>
              <a:rPr lang="sk-SK" b="1" dirty="0" err="1">
                <a:solidFill>
                  <a:srgbClr val="FFFF00"/>
                </a:solidFill>
              </a:rPr>
              <a:t>Štyridsiatnice</a:t>
            </a:r>
            <a:r>
              <a:rPr lang="sk-SK" b="1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124744"/>
            <a:ext cx="7467600" cy="5112568"/>
          </a:xfrm>
        </p:spPr>
        <p:txBody>
          <a:bodyPr>
            <a:normAutofit fontScale="32500" lnSpcReduction="20000"/>
          </a:bodyPr>
          <a:lstStyle/>
          <a:p>
            <a:endParaRPr lang="sk-SK" sz="5900" b="1" dirty="0">
              <a:solidFill>
                <a:srgbClr val="FFFF00"/>
              </a:solidFill>
            </a:endParaRPr>
          </a:p>
          <a:p>
            <a:r>
              <a:rPr lang="sk-SK" sz="8600" b="1" dirty="0">
                <a:solidFill>
                  <a:srgbClr val="FFFF00"/>
                </a:solidFill>
              </a:rPr>
              <a:t>K Podľa pôstnej disciplíny Gréckokatolíckej cirkvi na Slovensku je prvý deň </a:t>
            </a:r>
            <a:r>
              <a:rPr lang="sk-SK" sz="8600" b="1" dirty="0" err="1">
                <a:solidFill>
                  <a:srgbClr val="FFFF00"/>
                </a:solidFill>
              </a:rPr>
              <a:t>Štyridsiatnice</a:t>
            </a:r>
            <a:r>
              <a:rPr lang="sk-SK" sz="8600" b="1" dirty="0">
                <a:solidFill>
                  <a:srgbClr val="FFFF00"/>
                </a:solidFill>
              </a:rPr>
              <a:t> a piatok Veľkého týždňa (Veľký piatok) prísny alebo strohý pôst, teda platí zdržanlivosť od mäsa, mlieka a vajec. </a:t>
            </a:r>
          </a:p>
          <a:p>
            <a:r>
              <a:rPr lang="sk-SK" sz="8600" b="1" dirty="0">
                <a:solidFill>
                  <a:srgbClr val="FFFF00"/>
                </a:solidFill>
              </a:rPr>
              <a:t>Dovolené je raz za deň sa najesť dosýta a pripúšťa sa najviac dvakrát malé občerstvenie. V stredy a piatky počas </a:t>
            </a:r>
            <a:r>
              <a:rPr lang="sk-SK" sz="8600" b="1" dirty="0" err="1">
                <a:solidFill>
                  <a:srgbClr val="FFFF00"/>
                </a:solidFill>
              </a:rPr>
              <a:t>Štyridsiatnice</a:t>
            </a:r>
            <a:r>
              <a:rPr lang="sk-SK" sz="8600" b="1" dirty="0">
                <a:solidFill>
                  <a:srgbClr val="FFFF00"/>
                </a:solidFill>
              </a:rPr>
              <a:t> sa zachováva zdržanlivosť od mäsa, jedávajú sa bezmäsité pokrmy</a:t>
            </a:r>
            <a:br>
              <a:rPr lang="sk-SK" dirty="0"/>
            </a:br>
            <a:br>
              <a:rPr lang="sk-SK" dirty="0"/>
            </a:br>
            <a:endParaRPr lang="sk-SK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67996"/>
      </p:ext>
    </p:extLst>
  </p:cSld>
  <p:clrMapOvr>
    <a:masterClrMapping/>
  </p:clrMapOvr>
</p:sld>
</file>

<file path=ppt/theme/theme1.xml><?xml version="1.0" encoding="utf-8"?>
<a:theme xmlns:a="http://schemas.openxmlformats.org/drawingml/2006/main" name="Technický">
  <a:themeElements>
    <a:clrScheme name="Technický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ký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590</TotalTime>
  <Words>503</Words>
  <Application>Microsoft Office PowerPoint</Application>
  <PresentationFormat>Prezentácia na obrazovke (4:3)</PresentationFormat>
  <Paragraphs>73</Paragraphs>
  <Slides>20</Slides>
  <Notes>2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20</vt:i4>
      </vt:variant>
    </vt:vector>
  </HeadingPairs>
  <TitlesOfParts>
    <vt:vector size="26" baseType="lpstr">
      <vt:lpstr>Arial</vt:lpstr>
      <vt:lpstr>Calibri</vt:lpstr>
      <vt:lpstr>Franklin Gothic Book</vt:lpstr>
      <vt:lpstr>Roboto</vt:lpstr>
      <vt:lpstr>Wingdings 2</vt:lpstr>
      <vt:lpstr>Technický</vt:lpstr>
      <vt:lpstr>       Svätá Štyridsiatnica </vt:lpstr>
      <vt:lpstr>Prezentácia programu PowerPoint</vt:lpstr>
      <vt:lpstr>Prezentácia programu PowerPoint</vt:lpstr>
      <vt:lpstr>Prezentácia programu PowerPoint</vt:lpstr>
      <vt:lpstr>Prezentácia programu PowerPoint</vt:lpstr>
      <vt:lpstr>40 vo Svätom písme</vt:lpstr>
      <vt:lpstr>40 vo Svätom písme</vt:lpstr>
      <vt:lpstr>40 vo Svätom písme</vt:lpstr>
      <vt:lpstr>Pondelok Štyridsiatnice </vt:lpstr>
      <vt:lpstr>Prezentácia programu PowerPoint</vt:lpstr>
      <vt:lpstr>Prezentácia programu PowerPoint</vt:lpstr>
      <vt:lpstr>Prezentácia programu PowerPoint</vt:lpstr>
      <vt:lpstr>Krížová cesta</vt:lpstr>
      <vt:lpstr> Ako sa môžeš v období Štyridsiatnice priblížiť k Pánu Bohu </vt:lpstr>
      <vt:lpstr>FORMY POKÁNIA</vt:lpstr>
      <vt:lpstr>Prezentácia programu PowerPoint</vt:lpstr>
      <vt:lpstr>Prezentácia programu PowerPoint</vt:lpstr>
      <vt:lpstr>Litmanová:  40.dňové putovanie s Nepoškvrnenou Čistotou.  spoločná modlitbu - sv. ruženca, svätej liturgie, Eucharistickej adorácie, tretej a deviatej hodinky, veľkopôstneho molebenu, krížovej cesty a božskej služby vopred posvätených darov- https://www.logos.tv/  </vt:lpstr>
      <vt:lpstr>Prezentácia programu PowerPoint</vt:lpstr>
      <vt:lpstr>Prezentácia programu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Pôstne obdobie 1. stupeň</dc:title>
  <dc:creator>ucitel</dc:creator>
  <cp:lastModifiedBy>Jana Harčárová</cp:lastModifiedBy>
  <cp:revision>65</cp:revision>
  <dcterms:created xsi:type="dcterms:W3CDTF">2019-03-05T12:09:52Z</dcterms:created>
  <dcterms:modified xsi:type="dcterms:W3CDTF">2021-08-24T10:16:53Z</dcterms:modified>
</cp:coreProperties>
</file>